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DDE"/>
          </a:solidFill>
        </a:fill>
      </a:tcStyle>
    </a:wholeTbl>
    <a:band2H>
      <a:tcTxStyle b="def" i="def"/>
      <a:tcStyle>
        <a:tcBdr/>
        <a:fill>
          <a:solidFill>
            <a:srgbClr val="ECEFE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2D3"/>
          </a:solidFill>
        </a:fill>
      </a:tcStyle>
    </a:wholeTbl>
    <a:band2H>
      <a:tcTxStyle b="def" i="def"/>
      <a:tcStyle>
        <a:tcBdr/>
        <a:fill>
          <a:solidFill>
            <a:srgbClr val="F6F1EA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8DE"/>
          </a:solidFill>
        </a:fill>
      </a:tcStyle>
    </a:wholeTbl>
    <a:band2H>
      <a:tcTxStyle b="def" i="def"/>
      <a:tcStyle>
        <a:tcBdr/>
        <a:fill>
          <a:solidFill>
            <a:srgbClr val="EDEDE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"/>
          </p:nvPr>
        </p:nvSpPr>
        <p:spPr>
          <a:xfrm>
            <a:off x="571500" y="5588000"/>
            <a:ext cx="11875780" cy="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3" name="Shape 13"/>
          <p:cNvSpPr/>
          <p:nvPr>
            <p:ph type="body" sz="half" idx="13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0417" y="9189156"/>
            <a:ext cx="31750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7999" y="1784350"/>
            <a:ext cx="1613187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1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xfrm>
            <a:off x="1943100" y="3870535"/>
            <a:ext cx="10490200" cy="9525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在此輸入名言語錄。</a:t>
            </a:r>
          </a:p>
        </p:txBody>
      </p:sp>
      <p:sp>
        <p:nvSpPr>
          <p:cNvPr id="103" name="Shape 103"/>
          <p:cNvSpPr/>
          <p:nvPr>
            <p:ph type="body" sz="quarter" idx="13"/>
          </p:nvPr>
        </p:nvSpPr>
        <p:spPr>
          <a:xfrm>
            <a:off x="1943100" y="7772400"/>
            <a:ext cx="10490200" cy="9525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</a:defRPr>
            </a:pP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rot="10800000">
            <a:off x="571500" y="7619996"/>
            <a:ext cx="11874500" cy="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5" name="Shape 25"/>
          <p:cNvSpPr/>
          <p:nvPr>
            <p:ph type="body" sz="quarter" idx="15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84378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571500" y="7619997"/>
            <a:ext cx="6451600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4" name="Shape 44"/>
          <p:cNvSpPr/>
          <p:nvPr>
            <p:ph type="body" sz="quarter" idx="14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84378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"/>
          </p:nvPr>
        </p:nvSpPr>
        <p:spPr>
          <a:xfrm>
            <a:off x="571500" y="1574800"/>
            <a:ext cx="11861800" cy="1270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"/>
          </p:nvPr>
        </p:nvSpPr>
        <p:spPr>
          <a:xfrm>
            <a:off x="571500" y="1574800"/>
            <a:ext cx="11861800" cy="1270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62" name="Shape 6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3" name="Shape 6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7023100" y="1574800"/>
            <a:ext cx="5397500" cy="1270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4" name="Shape 74"/>
          <p:cNvSpPr/>
          <p:nvPr>
            <p:ph type="body" sz="half" idx="14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/>
          <a:p>
            <a:pPr marL="406400" indent="-406400">
              <a:defRPr sz="28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/>
            </a:lvl1pPr>
            <a:lvl2pPr marL="0" indent="0">
              <a:spcBef>
                <a:spcPts val="1400"/>
              </a:spcBef>
              <a:buSzTx/>
              <a:buFontTx/>
              <a:buNone/>
              <a:defRPr spc="28" sz="2800"/>
            </a:lvl2pPr>
            <a:lvl3pPr marL="0" indent="0">
              <a:spcBef>
                <a:spcPts val="1400"/>
              </a:spcBef>
              <a:buSzTx/>
              <a:buFontTx/>
              <a:buNone/>
              <a:defRPr spc="28" sz="2800"/>
            </a:lvl3pPr>
            <a:lvl4pPr marL="0" indent="0">
              <a:spcBef>
                <a:spcPts val="1400"/>
              </a:spcBef>
              <a:buSzTx/>
              <a:buFontTx/>
              <a:buNone/>
              <a:defRPr spc="28" sz="2800"/>
            </a:lvl4pPr>
            <a:lvl5pPr marL="0" indent="0">
              <a:spcBef>
                <a:spcPts val="1400"/>
              </a:spcBef>
              <a:buSzTx/>
              <a:buFontTx/>
              <a:buNone/>
              <a:defRPr spc="28"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/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72912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CCU-Software-Engineering/Software-Engineering" TargetMode="External"/><Relationship Id="rId3" Type="http://schemas.openxmlformats.org/officeDocument/2006/relationships/image" Target="../media/image4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utumn.servegame.com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5" b="23208"/>
          <a:stretch>
            <a:fillRect/>
          </a:stretch>
        </p:blipFill>
        <p:spPr>
          <a:xfrm>
            <a:off x="0" y="-1"/>
            <a:ext cx="13004800" cy="9753602"/>
          </a:xfrm>
          <a:prstGeom prst="rect">
            <a:avLst/>
          </a:prstGeom>
        </p:spPr>
      </p:pic>
      <p:sp>
        <p:nvSpPr>
          <p:cNvPr id="129" name="Shape 12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2400">
                <a:latin typeface="Baskerville"/>
                <a:ea typeface="Baskerville"/>
                <a:cs typeface="Baskerville"/>
                <a:sym typeface="Baskerville"/>
              </a:defRPr>
            </a:pPr>
          </a:p>
        </p:txBody>
      </p:sp>
      <p:sp>
        <p:nvSpPr>
          <p:cNvPr id="130" name="Shape 130"/>
          <p:cNvSpPr/>
          <p:nvPr>
            <p:ph type="body" idx="1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00"/>
            </a:lvl1pPr>
          </a:lstStyle>
          <a:p>
            <a:pPr/>
            <a:r>
              <a:t>軟體工程概論</a:t>
            </a:r>
          </a:p>
        </p:txBody>
      </p:sp>
      <p:sp>
        <p:nvSpPr>
          <p:cNvPr id="132" name="Shape 132"/>
          <p:cNvSpPr/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期末報告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7960" indent="-187960" defTabSz="233679">
              <a:spcBef>
                <a:spcPts val="700"/>
              </a:spcBef>
              <a:defRPr sz="1280"/>
            </a:pPr>
          </a:p>
        </p:txBody>
      </p:sp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spcBef>
                <a:spcPts val="1700"/>
              </a:spcBef>
              <a:defRPr sz="3496"/>
            </a:lvl1pPr>
          </a:lstStyle>
          <a:p>
            <a:pPr/>
            <a:r>
              <a:t>安全性</a:t>
            </a:r>
          </a:p>
        </p:txBody>
      </p:sp>
      <p:sp>
        <p:nvSpPr>
          <p:cNvPr id="179" name="Shape 179"/>
          <p:cNvSpPr/>
          <p:nvPr/>
        </p:nvSpPr>
        <p:spPr>
          <a:xfrm>
            <a:off x="571500" y="18161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uint ownerCard;</a:t>
            </a:r>
          </a:p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uint playerCard;</a:t>
            </a: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uint number = 777;</a:t>
            </a: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function RandomCards() {</a:t>
            </a: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ownerCard = (uint(sha256(number))+uint(block.blockhash(block.number-1)))%52;</a:t>
            </a:r>
          </a:p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number += ownerCard;</a:t>
            </a:r>
          </a:p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</a:p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playerCard = (uint(sha256(number))+uint(block.blockhash(block.number-1)))%52;</a:t>
            </a:r>
          </a:p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number += playerCard;</a:t>
            </a:r>
          </a:p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</a:p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</a:p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spcBef>
                <a:spcPts val="0"/>
              </a:spcBef>
              <a:defRPr spc="0"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開發資源</a:t>
            </a:r>
          </a:p>
        </p:txBody>
      </p:sp>
      <p:sp>
        <p:nvSpPr>
          <p:cNvPr id="183" name="Shape 18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Github網址：</a:t>
            </a:r>
          </a:p>
          <a:p>
            <a:pPr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https://github.com/NCCU-Software-Engineering/Software-Engineering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團隊專屬聊天頻道：</a:t>
            </a:r>
          </a:p>
        </p:txBody>
      </p:sp>
      <p:pic>
        <p:nvPicPr>
          <p:cNvPr id="184" name="image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5124" y="5372229"/>
            <a:ext cx="3743240" cy="3743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xfrm>
            <a:off x="0" y="-1"/>
            <a:ext cx="13004800" cy="9753602"/>
          </a:xfrm>
          <a:prstGeom prst="rect">
            <a:avLst/>
          </a:prstGeom>
        </p:spPr>
      </p:pic>
      <p:sp>
        <p:nvSpPr>
          <p:cNvPr id="187" name="Shape 187"/>
          <p:cNvSpPr/>
          <p:nvPr/>
        </p:nvSpPr>
        <p:spPr>
          <a:xfrm>
            <a:off x="3879848" y="3936998"/>
            <a:ext cx="524510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00" sz="10000">
                <a:solidFill>
                  <a:srgbClr val="FFFF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ＤＥＭＯ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7960" indent="-187960" defTabSz="233679">
              <a:spcBef>
                <a:spcPts val="700"/>
              </a:spcBef>
              <a:defRPr sz="1280"/>
            </a:pPr>
          </a:p>
        </p:txBody>
      </p:sp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spcBef>
                <a:spcPts val="1700"/>
              </a:spcBef>
              <a:defRPr sz="3496"/>
            </a:lvl1pPr>
          </a:lstStyle>
          <a:p>
            <a:pPr/>
            <a:r>
              <a:t>網站連結</a:t>
            </a:r>
          </a:p>
        </p:txBody>
      </p:sp>
      <p:sp>
        <p:nvSpPr>
          <p:cNvPr id="191" name="Shape 191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C5C5C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http://autumn.servegame.com/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4" b="129"/>
          <a:stretch>
            <a:fillRect/>
          </a:stretch>
        </p:blipFill>
        <p:spPr>
          <a:xfrm>
            <a:off x="0" y="-1"/>
            <a:ext cx="6438900" cy="9753602"/>
          </a:xfrm>
          <a:prstGeom prst="rect">
            <a:avLst/>
          </a:prstGeom>
        </p:spPr>
      </p:pic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團隊建立</a:t>
            </a:r>
          </a:p>
        </p:txBody>
      </p:sp>
      <p:pic>
        <p:nvPicPr>
          <p:cNvPr id="137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7800" y="1608614"/>
            <a:ext cx="4111343" cy="2455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3719" y="5121564"/>
            <a:ext cx="4219504" cy="2170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49414" y="3600248"/>
            <a:ext cx="3670351" cy="1886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15809" y="7774191"/>
            <a:ext cx="3493180" cy="2071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69178" y="6507060"/>
            <a:ext cx="4389622" cy="1798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4" b="129"/>
          <a:stretch>
            <a:fillRect/>
          </a:stretch>
        </p:blipFill>
        <p:spPr>
          <a:xfrm>
            <a:off x="0" y="-1"/>
            <a:ext cx="6438900" cy="9753602"/>
          </a:xfrm>
          <a:prstGeom prst="rect">
            <a:avLst/>
          </a:prstGeom>
        </p:spPr>
      </p:pic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想解決的問題</a:t>
            </a:r>
          </a:p>
        </p:txBody>
      </p:sp>
      <p:sp>
        <p:nvSpPr>
          <p:cNvPr id="146" name="Shape 146"/>
          <p:cNvSpPr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遊戲規則公開透明化</a:t>
            </a:r>
          </a:p>
          <a:p>
            <a:pPr lvl="1" marL="457200" indent="0">
              <a:lnSpc>
                <a:spcPct val="90000"/>
              </a:lnSpc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規則寫進Smart Contract</a:t>
            </a:r>
          </a:p>
          <a:p>
            <a:pPr lvl="2" marL="914400" indent="0">
              <a:lnSpc>
                <a:spcPct val="90000"/>
              </a:lnSpc>
              <a:buSzPct val="100000"/>
              <a:buFont typeface="Arial"/>
              <a:defRPr sz="2800"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不可串改</a:t>
            </a:r>
          </a:p>
          <a:p>
            <a:pPr lvl="2" marL="914400" indent="0">
              <a:lnSpc>
                <a:spcPct val="90000"/>
              </a:lnSpc>
              <a:buSzPct val="100000"/>
              <a:buFont typeface="Arial"/>
              <a:defRPr sz="2800"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公開且透明</a:t>
            </a:r>
          </a:p>
          <a:p>
            <a:pPr marL="342900" indent="-342900">
              <a:lnSpc>
                <a:spcPct val="90000"/>
              </a:lnSpc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帳本各自持有</a:t>
            </a:r>
          </a:p>
          <a:p>
            <a:pPr lvl="1" marL="457200" indent="0">
              <a:lnSpc>
                <a:spcPct val="90000"/>
              </a:lnSpc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不由遊戲公司持有</a:t>
            </a:r>
          </a:p>
          <a:p>
            <a:pPr marL="457200" indent="-342900">
              <a:lnSpc>
                <a:spcPct val="90000"/>
              </a:lnSpc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Base on Ethereum</a:t>
            </a:r>
          </a:p>
          <a:p>
            <a:pPr lvl="1" marL="914400" indent="0">
              <a:lnSpc>
                <a:spcPct val="90000"/>
              </a:lnSpc>
              <a:buSzPct val="100000"/>
              <a:buFont typeface="Arial"/>
              <a:defRPr sz="2800"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互不信任者可互相交易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4" b="129"/>
          <a:stretch>
            <a:fillRect/>
          </a:stretch>
        </p:blipFill>
        <p:spPr>
          <a:xfrm>
            <a:off x="0" y="-1"/>
            <a:ext cx="6438900" cy="9753602"/>
          </a:xfrm>
          <a:prstGeom prst="rect">
            <a:avLst/>
          </a:prstGeom>
        </p:spPr>
      </p:pic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主要功能</a:t>
            </a:r>
          </a:p>
        </p:txBody>
      </p:sp>
      <p:sp>
        <p:nvSpPr>
          <p:cNvPr id="151" name="Shape 151"/>
          <p:cNvSpPr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玩家：</a:t>
            </a:r>
            <a:r>
              <a:rPr>
                <a:solidFill>
                  <a:srgbClr val="C82506"/>
                </a:solidFill>
              </a:rPr>
              <a:t>申請進場遊戲</a:t>
            </a:r>
            <a:r>
              <a:rPr sz="2300"/>
              <a:t>(1)</a:t>
            </a:r>
          </a:p>
          <a:p>
            <a:pPr/>
            <a:r>
              <a:t>莊家(Contract)：</a:t>
            </a:r>
          </a:p>
          <a:p>
            <a:pPr lvl="1">
              <a:defRPr>
                <a:solidFill>
                  <a:srgbClr val="C82506"/>
                </a:solidFill>
              </a:defRPr>
            </a:pPr>
            <a:r>
              <a:t>派牌</a:t>
            </a:r>
            <a:r>
              <a:rPr sz="2300">
                <a:solidFill>
                  <a:srgbClr val="5C5C5C"/>
                </a:solidFill>
              </a:rPr>
              <a:t>(2)</a:t>
            </a:r>
          </a:p>
          <a:p>
            <a:pPr lvl="1">
              <a:defRPr>
                <a:solidFill>
                  <a:srgbClr val="C82506"/>
                </a:solidFill>
              </a:defRPr>
            </a:pPr>
            <a:r>
              <a:t>決定贏家</a:t>
            </a:r>
            <a:r>
              <a:rPr sz="2300">
                <a:solidFill>
                  <a:srgbClr val="5C5C5C"/>
                </a:solidFill>
              </a:rPr>
              <a:t>(3)</a:t>
            </a:r>
          </a:p>
          <a:p>
            <a:pPr/>
            <a:r>
              <a:t>莊家(Contract)/玩家：</a:t>
            </a:r>
          </a:p>
          <a:p>
            <a:pPr lvl="1">
              <a:defRPr>
                <a:solidFill>
                  <a:srgbClr val="C82506"/>
                </a:solidFill>
              </a:defRPr>
            </a:pPr>
            <a:r>
              <a:t>金錢交易</a:t>
            </a:r>
            <a:r>
              <a:rPr sz="2300">
                <a:solidFill>
                  <a:srgbClr val="5C5C5C"/>
                </a:solidFill>
              </a:rPr>
              <a:t>(4)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4" b="129"/>
          <a:stretch>
            <a:fillRect/>
          </a:stretch>
        </p:blipFill>
        <p:spPr>
          <a:xfrm>
            <a:off x="0" y="-1"/>
            <a:ext cx="6438900" cy="9753602"/>
          </a:xfrm>
          <a:prstGeom prst="rect">
            <a:avLst/>
          </a:prstGeom>
        </p:spPr>
      </p:pic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55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137" y="1371600"/>
            <a:ext cx="2755902" cy="701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3916679" y="2273017"/>
            <a:ext cx="1270003" cy="1270003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157" name="Shape 157"/>
          <p:cNvSpPr/>
          <p:nvPr>
            <p:ph type="body" idx="14"/>
          </p:nvPr>
        </p:nvSpPr>
        <p:spPr>
          <a:xfrm>
            <a:off x="7531100" y="1809750"/>
            <a:ext cx="5397500" cy="7226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06400" indent="-406400">
              <a:defRPr sz="2800"/>
            </a:pPr>
            <a:r>
              <a:t>使用者進入遊戲</a:t>
            </a:r>
          </a:p>
          <a:p>
            <a:pPr marL="406400" indent="-406400">
              <a:defRPr sz="2800"/>
            </a:pPr>
            <a:r>
              <a:t>使用者決定賭金</a:t>
            </a:r>
          </a:p>
          <a:p>
            <a:pPr marL="406400" indent="-406400">
              <a:defRPr sz="2800"/>
            </a:pPr>
            <a:r>
              <a:t>智能合約決定規則</a:t>
            </a:r>
          </a:p>
          <a:p>
            <a:pPr marL="406400" indent="-406400">
              <a:defRPr sz="2800"/>
            </a:pPr>
            <a:r>
              <a:t>由智能合約發牌</a:t>
            </a:r>
          </a:p>
          <a:p>
            <a:pPr marL="406400" indent="-406400">
              <a:defRPr sz="2800"/>
            </a:pPr>
            <a:r>
              <a:t>智能合約將決定贏家及輸家並付出/獲得賭金</a:t>
            </a:r>
          </a:p>
        </p:txBody>
      </p:sp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0">
              <a:spcBef>
                <a:spcPts val="1300"/>
              </a:spcBef>
              <a:defRPr sz="3400"/>
            </a:lvl1pPr>
          </a:lstStyle>
          <a:p>
            <a:pPr/>
            <a:r>
              <a:t>流程（簡易說明）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650238" y="695199"/>
            <a:ext cx="1170381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pc="62"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Use Case</a:t>
            </a:r>
          </a:p>
        </p:txBody>
      </p:sp>
      <p:pic>
        <p:nvPicPr>
          <p:cNvPr id="161" name="image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2165349"/>
            <a:ext cx="11125200" cy="610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0">
              <a:spcBef>
                <a:spcPts val="1300"/>
              </a:spcBef>
              <a:defRPr sz="3400"/>
            </a:lvl1pPr>
          </a:lstStyle>
          <a:p>
            <a:pPr/>
            <a:r>
              <a:t>Randon說明</a:t>
            </a:r>
          </a:p>
        </p:txBody>
      </p:sp>
      <p:sp>
        <p:nvSpPr>
          <p:cNvPr id="165" name="Shape 165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uint ownerCard;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uint playerCard;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uint number = 777;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function RandomCards() {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ownerCard = (uint(sha256(number))+uint(block.blockhash(block.number-1)))%52;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number += ownerCard;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playerCard = (uint(sha256(number))+uint(block.blockhash(block.number-1)))%52;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number += playerCard;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/>
            </a:lvl1pPr>
          </a:lstStyle>
          <a:p>
            <a:pPr/>
            <a:r>
              <a:t>比大小</a:t>
            </a:r>
          </a:p>
        </p:txBody>
      </p:sp>
      <p:sp>
        <p:nvSpPr>
          <p:cNvPr id="169" name="Shape 1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32635"/>
            <a:ext cx="13004800" cy="7367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/>
            </a:lvl1pPr>
          </a:lstStyle>
          <a:p>
            <a:pPr/>
            <a:r>
              <a:t>吃角子老虎機</a:t>
            </a:r>
          </a:p>
        </p:txBody>
      </p:sp>
      <p:sp>
        <p:nvSpPr>
          <p:cNvPr id="174" name="Shape 17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353" y="1803400"/>
            <a:ext cx="9972094" cy="7229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